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79" r:id="rId2"/>
  </p:sldMasterIdLst>
  <p:notesMasterIdLst>
    <p:notesMasterId r:id="rId23"/>
  </p:notesMasterIdLst>
  <p:handoutMasterIdLst>
    <p:handoutMasterId r:id="rId24"/>
  </p:handoutMasterIdLst>
  <p:sldIdLst>
    <p:sldId id="360" r:id="rId3"/>
    <p:sldId id="362" r:id="rId4"/>
    <p:sldId id="355" r:id="rId5"/>
    <p:sldId id="400" r:id="rId6"/>
    <p:sldId id="379" r:id="rId7"/>
    <p:sldId id="384" r:id="rId8"/>
    <p:sldId id="406" r:id="rId9"/>
    <p:sldId id="382" r:id="rId10"/>
    <p:sldId id="383" r:id="rId11"/>
    <p:sldId id="391" r:id="rId12"/>
    <p:sldId id="378" r:id="rId13"/>
    <p:sldId id="405" r:id="rId14"/>
    <p:sldId id="407" r:id="rId15"/>
    <p:sldId id="408" r:id="rId16"/>
    <p:sldId id="409" r:id="rId17"/>
    <p:sldId id="401" r:id="rId18"/>
    <p:sldId id="410"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406"/>
            <p14:sldId id="382"/>
            <p14:sldId id="383"/>
            <p14:sldId id="391"/>
            <p14:sldId id="378"/>
            <p14:sldId id="405"/>
            <p14:sldId id="407"/>
            <p14:sldId id="408"/>
            <p14:sldId id="409"/>
            <p14:sldId id="401"/>
            <p14:sldId id="410"/>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p:scale>
          <a:sx n="75" d="100"/>
          <a:sy n="75" d="100"/>
        </p:scale>
        <p:origin x="827" y="69"/>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5/22/2023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65376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not enabled] 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25406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We have more than 100 participants today, and so please only ask for help if you need technical assistance with Zoom or the training environment. If you have a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0802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smtClean="0"/>
              <a:t>Assess how to do this…</a:t>
            </a:r>
          </a:p>
          <a:p>
            <a:pPr marL="158750" indent="0">
              <a:buNone/>
            </a:pPr>
            <a:endParaRPr lang="en-US" baseline="0" dirty="0" smtClean="0"/>
          </a:p>
          <a:p>
            <a:pPr marL="158750" indent="0">
              <a:buNone/>
            </a:pPr>
            <a:r>
              <a:rPr lang="en-US" baseline="0" dirty="0" smtClean="0"/>
              <a:t>For </a:t>
            </a:r>
            <a:r>
              <a:rPr lang="en-US" baseline="0" dirty="0"/>
              <a:t>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53342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5/22/2023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77657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77856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089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375671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7516424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080848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5548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449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32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75816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14146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5695908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7943691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04303997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rPr>
              <a:t>
              </a:t>
            </a:r>
            <a:endParaRPr kumimoji="0" lang="en-US"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225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39943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5286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40684740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8E81-D8FF-48AD-B03B-8B3B027D4EC4}"/>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BC038A5D-20E1-4451-B10C-CC861739ECA2}"/>
              </a:ext>
            </a:extLst>
          </p:cNvPr>
          <p:cNvSpPr>
            <a:spLocks noGrp="1"/>
          </p:cNvSpPr>
          <p:nvPr>
            <p:ph idx="1"/>
          </p:nvPr>
        </p:nvSpPr>
        <p:spPr/>
        <p:txBody>
          <a:bodyPr/>
          <a:lstStyle/>
          <a:p>
            <a:r>
              <a:rPr lang="en-US" dirty="0"/>
              <a:t>Too Hard? </a:t>
            </a:r>
          </a:p>
          <a:p>
            <a:pPr marL="457200" indent="-457200">
              <a:lnSpc>
                <a:spcPct val="100000"/>
              </a:lnSpc>
              <a:spcBef>
                <a:spcPts val="0"/>
              </a:spcBef>
              <a:spcAft>
                <a:spcPts val="0"/>
              </a:spcAft>
              <a:buFont typeface="+mj-lt"/>
              <a:buAutoNum type="arabicPeriod"/>
            </a:pPr>
            <a:r>
              <a:rPr lang="en-US" dirty="0" smtClean="0"/>
              <a:t>Ask </a:t>
            </a:r>
            <a:r>
              <a:rPr lang="en-US" dirty="0"/>
              <a:t>a TA</a:t>
            </a:r>
          </a:p>
          <a:p>
            <a:pPr marL="457200" indent="-457200">
              <a:lnSpc>
                <a:spcPct val="100000"/>
              </a:lnSpc>
              <a:spcBef>
                <a:spcPts val="0"/>
              </a:spcBef>
              <a:spcAft>
                <a:spcPts val="0"/>
              </a:spcAft>
              <a:buFont typeface="+mj-lt"/>
              <a:buAutoNum type="arabicPeriod"/>
            </a:pPr>
            <a:r>
              <a:rPr lang="en-US" dirty="0"/>
              <a:t>If you're not done </a:t>
            </a:r>
          </a:p>
          <a:p>
            <a:pPr marL="672084" lvl="3" indent="-342900">
              <a:lnSpc>
                <a:spcPct val="100000"/>
              </a:lnSpc>
              <a:spcBef>
                <a:spcPts val="0"/>
              </a:spcBef>
              <a:spcAft>
                <a:spcPts val="0"/>
              </a:spcAft>
              <a:buFont typeface="+mj-lt"/>
              <a:buAutoNum type="arabicPeriod"/>
            </a:pPr>
            <a:r>
              <a:rPr lang="en-US" sz="2000" dirty="0"/>
              <a:t>Don’ t worry </a:t>
            </a:r>
          </a:p>
          <a:p>
            <a:pPr marL="672084" lvl="3" indent="-342900">
              <a:lnSpc>
                <a:spcPct val="100000"/>
              </a:lnSpc>
              <a:spcBef>
                <a:spcPts val="0"/>
              </a:spcBef>
              <a:spcAft>
                <a:spcPts val="0"/>
              </a:spcAft>
              <a:buFont typeface="+mj-lt"/>
              <a:buAutoNum type="arabicPeriod"/>
            </a:pPr>
            <a:r>
              <a:rPr lang="en-US" sz="2000" dirty="0"/>
              <a:t>Exercises will be reviewed</a:t>
            </a:r>
          </a:p>
          <a:p>
            <a:pPr marL="672084" lvl="3" indent="-342900">
              <a:lnSpc>
                <a:spcPct val="100000"/>
              </a:lnSpc>
              <a:spcBef>
                <a:spcPts val="0"/>
              </a:spcBef>
              <a:spcAft>
                <a:spcPts val="0"/>
              </a:spcAft>
              <a:buFont typeface="+mj-lt"/>
              <a:buAutoNum type="arabicPeriod"/>
            </a:pPr>
            <a:r>
              <a:rPr lang="en-US" sz="2000" dirty="0"/>
              <a:t>Fill in along with Presenter</a:t>
            </a:r>
          </a:p>
          <a:p>
            <a:pPr marL="672084" lvl="3" indent="-342900">
              <a:lnSpc>
                <a:spcPct val="100000"/>
              </a:lnSpc>
              <a:spcBef>
                <a:spcPts val="0"/>
              </a:spcBef>
              <a:spcAft>
                <a:spcPts val="0"/>
              </a:spcAft>
              <a:buFont typeface="+mj-lt"/>
              <a:buAutoNum type="arabicPeriod"/>
            </a:pPr>
            <a:r>
              <a:rPr lang="en-US" sz="2000" dirty="0"/>
              <a:t>All answers are in the files in the answer folder</a:t>
            </a:r>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r>
              <a:rPr lang="en-US" dirty="0"/>
              <a:t>Too Easy?</a:t>
            </a:r>
          </a:p>
          <a:p>
            <a:pPr marL="457200" indent="-457200">
              <a:lnSpc>
                <a:spcPct val="100000"/>
              </a:lnSpc>
              <a:spcBef>
                <a:spcPts val="0"/>
              </a:spcBef>
              <a:spcAft>
                <a:spcPts val="0"/>
              </a:spcAft>
              <a:buAutoNum type="arabicPeriod"/>
            </a:pPr>
            <a:r>
              <a:rPr lang="en-US" dirty="0"/>
              <a:t>Play!</a:t>
            </a:r>
          </a:p>
          <a:p>
            <a:pPr marL="457200" indent="-457200">
              <a:lnSpc>
                <a:spcPct val="100000"/>
              </a:lnSpc>
              <a:spcBef>
                <a:spcPts val="0"/>
              </a:spcBef>
              <a:spcAft>
                <a:spcPts val="0"/>
              </a:spcAft>
              <a:buAutoNum type="arabicPeriod"/>
            </a:pPr>
            <a:r>
              <a:rPr lang="en-US" dirty="0"/>
              <a:t>Modify the code – see what happens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4C9DF31C-2B4B-4F05-A0AA-CC60B83D6F2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102737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pic>
        <p:nvPicPr>
          <p:cNvPr id="5" name="Picture 4"/>
          <p:cNvPicPr>
            <a:picLocks noChangeAspect="1"/>
          </p:cNvPicPr>
          <p:nvPr/>
        </p:nvPicPr>
        <p:blipFill>
          <a:blip r:embed="rId7"/>
          <a:stretch>
            <a:fillRect/>
          </a:stretch>
        </p:blipFill>
        <p:spPr>
          <a:xfrm>
            <a:off x="1135154" y="1086910"/>
            <a:ext cx="7538197" cy="4210615"/>
          </a:xfrm>
          <a:prstGeom prst="rect">
            <a:avLst/>
          </a:prstGeom>
        </p:spPr>
      </p:pic>
    </p:spTree>
    <p:extLst>
      <p:ext uri="{BB962C8B-B14F-4D97-AF65-F5344CB8AC3E}">
        <p14:creationId xmlns:p14="http://schemas.microsoft.com/office/powerpoint/2010/main" val="3142442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141099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381521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629542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a:t>
            </a:r>
            <a:r>
              <a:rPr lang="en" sz="3600">
                <a:solidFill>
                  <a:srgbClr val="333333"/>
                </a:solidFill>
                <a:latin typeface="Arial" panose="020B0604020202020204" pitchFamily="34" charset="0"/>
                <a:cs typeface="Arial" panose="020B0604020202020204" pitchFamily="34" charset="0"/>
              </a:rPr>
              <a:t>by </a:t>
            </a:r>
            <a:r>
              <a:rPr lang="en" sz="360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smtClean="0">
                <a:solidFill>
                  <a:srgbClr val="333333"/>
                </a:solidFill>
                <a:latin typeface="Arial" panose="020B0604020202020204" pitchFamily="34" charset="0"/>
                <a:cs typeface="Arial" panose="020B0604020202020204" pitchFamily="34" charset="0"/>
              </a:rPr>
              <a:t>Google is your friend</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2984954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308395299"/>
              </p:ext>
            </p:extLst>
          </p:nvPr>
        </p:nvGraphicFramePr>
        <p:xfrm>
          <a:off x="754655" y="634705"/>
          <a:ext cx="10295262" cy="5026413"/>
        </p:xfrm>
        <a:graphic>
          <a:graphicData uri="http://schemas.openxmlformats.org/drawingml/2006/table">
            <a:tbl>
              <a:tblPr/>
              <a:tblGrid>
                <a:gridCol w="7166473">
                  <a:extLst>
                    <a:ext uri="{9D8B030D-6E8A-4147-A177-3AD203B41FA5}">
                      <a16:colId xmlns:a16="http://schemas.microsoft.com/office/drawing/2014/main" val="3978612482"/>
                    </a:ext>
                  </a:extLst>
                </a:gridCol>
                <a:gridCol w="3128789">
                  <a:extLst>
                    <a:ext uri="{9D8B030D-6E8A-4147-A177-3AD203B41FA5}">
                      <a16:colId xmlns:a16="http://schemas.microsoft.com/office/drawing/2014/main" val="974137365"/>
                    </a:ext>
                  </a:extLst>
                </a:gridCol>
              </a:tblGrid>
              <a:tr h="838271">
                <a:tc>
                  <a:txBody>
                    <a:bodyPr/>
                    <a:lstStyle/>
                    <a:p>
                      <a:pPr rtl="0" fontAlgn="t">
                        <a:spcBef>
                          <a:spcPts val="0"/>
                        </a:spcBef>
                        <a:spcAft>
                          <a:spcPts val="1500"/>
                        </a:spcAft>
                      </a:pPr>
                      <a:r>
                        <a:rPr lang="en-US" sz="2400" b="1" i="0" u="none" strike="noStrike" dirty="0">
                          <a:solidFill>
                            <a:srgbClr val="0000FF"/>
                          </a:solidFill>
                          <a:effectLst/>
                          <a:latin typeface="Arial"/>
                        </a:rPr>
                        <a:t>Session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2400" b="1" i="0" u="none" strike="noStrike" dirty="0">
                          <a:solidFill>
                            <a:srgbClr val="0000FF"/>
                          </a:solidFill>
                          <a:effectLst/>
                          <a:latin typeface="Arial"/>
                        </a:rPr>
                        <a:t>Instructor</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35058">
                <a:tc>
                  <a:txBody>
                    <a:bodyPr/>
                    <a:lstStyle/>
                    <a:p>
                      <a:pPr rtl="0" fontAlgn="t">
                        <a:spcBef>
                          <a:spcPts val="0"/>
                        </a:spcBef>
                        <a:spcAft>
                          <a:spcPts val="1500"/>
                        </a:spcAft>
                      </a:pPr>
                      <a:r>
                        <a:rPr lang="en-US" sz="2400" b="0" i="0" u="none" strike="noStrike" kern="1200" dirty="0" smtClean="0">
                          <a:solidFill>
                            <a:srgbClr val="212121"/>
                          </a:solidFill>
                          <a:effectLst/>
                          <a:latin typeface="Arial" panose="020B0604020202020204" pitchFamily="34" charset="0"/>
                          <a:ea typeface="+mn-ea"/>
                          <a:cs typeface="+mn-cs"/>
                        </a:rPr>
                        <a:t>Introduction</a:t>
                      </a:r>
                      <a:endParaRPr lang="en-US" sz="24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838271">
                <a:tc>
                  <a:txBody>
                    <a:bodyPr/>
                    <a:lstStyle/>
                    <a:p>
                      <a:pPr rtl="0" fontAlgn="t">
                        <a:spcBef>
                          <a:spcPts val="0"/>
                        </a:spcBef>
                        <a:spcAft>
                          <a:spcPts val="1500"/>
                        </a:spcAft>
                      </a:pPr>
                      <a:r>
                        <a:rPr lang="en-US" sz="24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Data Transformation </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2400" b="0" i="0" u="none" strike="noStrike" noProof="0" dirty="0" smtClean="0">
                          <a:solidFill>
                            <a:srgbClr val="212121"/>
                          </a:solidFill>
                          <a:effectLst/>
                          <a:latin typeface="Arial"/>
                        </a:rPr>
                        <a:t>Amrom Obstfeld</a:t>
                      </a:r>
                      <a:endParaRPr lang="en-US" sz="2400"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838271">
                <a:tc>
                  <a:txBody>
                    <a:bodyPr/>
                    <a:lstStyle/>
                    <a:p>
                      <a:pPr rtl="0" fontAlgn="t">
                        <a:spcBef>
                          <a:spcPts val="0"/>
                        </a:spcBef>
                        <a:spcAft>
                          <a:spcPts val="1500"/>
                        </a:spcAft>
                      </a:pPr>
                      <a:r>
                        <a:rPr lang="en-US" sz="2400" b="0" i="0" u="none" strike="noStrike">
                          <a:solidFill>
                            <a:srgbClr val="212121"/>
                          </a:solidFill>
                          <a:effectLst/>
                          <a:latin typeface="Arial" panose="020B0604020202020204" pitchFamily="34" charset="0"/>
                        </a:rPr>
                        <a:t>Data Visualization</a:t>
                      </a:r>
                      <a:endParaRPr lang="en-US" sz="2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dirty="0" smtClean="0">
                          <a:solidFill>
                            <a:srgbClr val="212121"/>
                          </a:solidFill>
                          <a:effectLst/>
                          <a:latin typeface="Arial"/>
                        </a:rPr>
                        <a:t>Sarah Dudgeon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Dashboards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2400" b="0" i="0" u="none" strike="noStrike" dirty="0" smtClean="0">
                          <a:solidFill>
                            <a:srgbClr val="212121"/>
                          </a:solidFill>
                          <a:effectLst/>
                          <a:latin typeface="Arial" panose="020B0604020202020204" pitchFamily="34" charset="0"/>
                        </a:rPr>
                        <a:t>Patrick Mathias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smtClean="0">
                <a:solidFill>
                  <a:srgbClr val="434343"/>
                </a:solidFill>
              </a:rPr>
              <a:t>Sarah Dudgeon</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pic>
        <p:nvPicPr>
          <p:cNvPr id="4" name="Picture 3"/>
          <p:cNvPicPr>
            <a:picLocks noChangeAspect="1"/>
          </p:cNvPicPr>
          <p:nvPr/>
        </p:nvPicPr>
        <p:blipFill>
          <a:blip r:embed="rId3"/>
          <a:stretch>
            <a:fillRect/>
          </a:stretch>
        </p:blipFill>
        <p:spPr>
          <a:xfrm>
            <a:off x="7638767" y="1729419"/>
            <a:ext cx="3810000" cy="3619500"/>
          </a:xfrm>
          <a:prstGeom prst="rect">
            <a:avLst/>
          </a:prstGeom>
        </p:spPr>
      </p:pic>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9848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TotalTime>
  <Words>1407</Words>
  <Application>Microsoft Office PowerPoint</Application>
  <PresentationFormat>Widescreen</PresentationFormat>
  <Paragraphs>127</Paragraphs>
  <Slides>20</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Narrow</vt:lpstr>
      <vt:lpstr>Arial,Sans-Serif</vt:lpstr>
      <vt:lpstr>Calibri</vt:lpstr>
      <vt:lpstr>Courier New</vt:lpstr>
      <vt:lpstr>Tw Cen MT</vt:lpstr>
      <vt:lpstr>Tw Cen MT Condensed</vt:lpstr>
      <vt:lpstr>Wingdings 3</vt:lpstr>
      <vt:lpstr>Integral</vt:lpstr>
      <vt:lpstr>1_Integral</vt:lpstr>
      <vt:lpstr>Introduction to R Workshop </vt:lpstr>
      <vt:lpstr>Course Introduction</vt:lpstr>
      <vt:lpstr>Goals and Objectives</vt:lpstr>
      <vt:lpstr>PowerPoint Presentation</vt:lpstr>
      <vt:lpstr>Who are we?</vt:lpstr>
      <vt:lpstr>Sarah Dudgeon</vt:lpstr>
      <vt:lpstr>Joseph Rudolf</vt:lpstr>
      <vt:lpstr>Patrick Mathias</vt:lpstr>
      <vt:lpstr>Amrom Obstfeld</vt:lpstr>
      <vt:lpstr>Workshop Workflow</vt:lpstr>
      <vt:lpstr>Sessions</vt:lpstr>
      <vt:lpstr>Your Turns</vt:lpstr>
      <vt:lpstr>PowerPoint Presentation</vt:lpstr>
      <vt:lpstr>Non-verbal feedback</vt:lpstr>
      <vt:lpstr>Chat window</vt:lpstr>
      <vt:lpstr>Workshop Coursebook</vt:lpstr>
      <vt:lpstr>Your Turn #1</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63</cp:revision>
  <dcterms:modified xsi:type="dcterms:W3CDTF">2023-05-22T18:11:12Z</dcterms:modified>
</cp:coreProperties>
</file>